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4" r:id="rId2"/>
  </p:sldIdLst>
  <p:sldSz cx="6858000" cy="9906000" type="A4"/>
  <p:notesSz cx="6735763" cy="9866313"/>
  <p:defaultTextStyle>
    <a:defPPr>
      <a:defRPr lang="ja-JP"/>
    </a:defPPr>
    <a:lvl1pPr marL="0" algn="l" defTabSz="5386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1pPr>
    <a:lvl2pPr marL="269332" algn="l" defTabSz="5386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2pPr>
    <a:lvl3pPr marL="538664" algn="l" defTabSz="5386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3pPr>
    <a:lvl4pPr marL="807996" algn="l" defTabSz="5386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4pPr>
    <a:lvl5pPr marL="1077328" algn="l" defTabSz="5386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5pPr>
    <a:lvl6pPr marL="1346660" algn="l" defTabSz="5386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6pPr>
    <a:lvl7pPr marL="1615992" algn="l" defTabSz="5386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7pPr>
    <a:lvl8pPr marL="1885325" algn="l" defTabSz="5386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8pPr>
    <a:lvl9pPr marL="2154656" algn="l" defTabSz="538664" rtl="0" eaLnBrk="1" latinLnBrk="0" hangingPunct="1">
      <a:defRPr kumimoji="1"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suchiya Takahiro" initials="TT" lastIdx="1" clrIdx="0">
    <p:extLst>
      <p:ext uri="{19B8F6BF-5375-455C-9EA6-DF929625EA0E}">
        <p15:presenceInfo xmlns:p15="http://schemas.microsoft.com/office/powerpoint/2012/main" userId="S-1-5-21-682003330-1606980848-839522115-366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99"/>
    <a:srgbClr val="FF6699"/>
    <a:srgbClr val="FF33CC"/>
    <a:srgbClr val="FF6600"/>
    <a:srgbClr val="00003A"/>
    <a:srgbClr val="000066"/>
    <a:srgbClr val="660066"/>
    <a:srgbClr val="FF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71" d="100"/>
          <a:sy n="71" d="100"/>
        </p:scale>
        <p:origin x="1866" y="-13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3A8BC-02BD-4ECC-A7F5-47FBED31C65E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2BEB12-353B-4AAB-88DD-40D1BFB807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62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1pPr>
    <a:lvl2pPr marL="269332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2pPr>
    <a:lvl3pPr marL="538664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3pPr>
    <a:lvl4pPr marL="807996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4pPr>
    <a:lvl5pPr marL="1077328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5pPr>
    <a:lvl6pPr marL="1346660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6pPr>
    <a:lvl7pPr marL="1615992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7pPr>
    <a:lvl8pPr marL="1885325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8pPr>
    <a:lvl9pPr marL="2154656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63D-A475-4068-8E12-CA38A2A9AC05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32DE-5A6C-409F-88B2-34E66EFBC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597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63D-A475-4068-8E12-CA38A2A9AC05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32DE-5A6C-409F-88B2-34E66EFBC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560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63D-A475-4068-8E12-CA38A2A9AC05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32DE-5A6C-409F-88B2-34E66EFBC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0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63D-A475-4068-8E12-CA38A2A9AC05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32DE-5A6C-409F-88B2-34E66EFBC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35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63D-A475-4068-8E12-CA38A2A9AC05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32DE-5A6C-409F-88B2-34E66EFBC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82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63D-A475-4068-8E12-CA38A2A9AC05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32DE-5A6C-409F-88B2-34E66EFBC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53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63D-A475-4068-8E12-CA38A2A9AC05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32DE-5A6C-409F-88B2-34E66EFBC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28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63D-A475-4068-8E12-CA38A2A9AC05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32DE-5A6C-409F-88B2-34E66EFBC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12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63D-A475-4068-8E12-CA38A2A9AC05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32DE-5A6C-409F-88B2-34E66EFBC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63D-A475-4068-8E12-CA38A2A9AC05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32DE-5A6C-409F-88B2-34E66EFBC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52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2F63D-A475-4068-8E12-CA38A2A9AC05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E32DE-5A6C-409F-88B2-34E66EFBC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51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2F63D-A475-4068-8E12-CA38A2A9AC05}" type="datetimeFigureOut">
              <a:rPr kumimoji="1" lang="ja-JP" altLang="en-US" smtClean="0"/>
              <a:t>2019/10/1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E32DE-5A6C-409F-88B2-34E66EFBC8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435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emf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94" y="0"/>
            <a:ext cx="6858000" cy="9884794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545" y="6304592"/>
            <a:ext cx="3056199" cy="2095426"/>
          </a:xfrm>
          <a:prstGeom prst="rect">
            <a:avLst/>
          </a:prstGeom>
        </p:spPr>
      </p:pic>
      <p:sp>
        <p:nvSpPr>
          <p:cNvPr id="5" name="テキスト ボックス 1"/>
          <p:cNvSpPr txBox="1"/>
          <p:nvPr/>
        </p:nvSpPr>
        <p:spPr>
          <a:xfrm>
            <a:off x="-81777" y="536464"/>
            <a:ext cx="6848475" cy="1743074"/>
          </a:xfrm>
          <a:prstGeom prst="rect">
            <a:avLst/>
          </a:prstGeom>
          <a:noFill/>
          <a:ln w="9525" cmpd="sng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5400" b="0" dirty="0">
                <a:ln w="1587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88900" dir="21540000" algn="tl" rotWithShape="0">
                    <a:prstClr val="black">
                      <a:alpha val="68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移転 </a:t>
            </a:r>
            <a:r>
              <a:rPr kumimoji="1" lang="en-US" altLang="ja-JP" sz="5400" b="1" dirty="0">
                <a:ln w="1587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88900" dir="21540000" algn="tl" rotWithShape="0">
                    <a:prstClr val="black">
                      <a:alpha val="68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OPEN</a:t>
            </a:r>
            <a:r>
              <a:rPr kumimoji="1" lang="ja-JP" altLang="en-US" sz="5400" b="1" dirty="0">
                <a:ln w="1587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88900" dir="21540000" algn="tl" rotWithShape="0">
                    <a:prstClr val="black">
                      <a:alpha val="68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 </a:t>
            </a:r>
            <a:r>
              <a:rPr kumimoji="1" lang="ja-JP" altLang="en-US" sz="5400" b="0" dirty="0">
                <a:ln w="1587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FF0000"/>
                </a:solidFill>
                <a:effectLst>
                  <a:outerShdw blurRad="50800" dist="88900" dir="21540000" algn="tl" rotWithShape="0">
                    <a:prstClr val="black">
                      <a:alpha val="68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記念</a:t>
            </a:r>
            <a:endParaRPr kumimoji="1" lang="en-US" altLang="ja-JP" sz="5400" b="0" dirty="0">
              <a:ln w="15875">
                <a:solidFill>
                  <a:schemeClr val="bg1">
                    <a:lumMod val="95000"/>
                  </a:schemeClr>
                </a:solidFill>
              </a:ln>
              <a:solidFill>
                <a:srgbClr val="FF0000"/>
              </a:solidFill>
              <a:effectLst>
                <a:outerShdw blurRad="50800" dist="88900" dir="21540000" algn="tl" rotWithShape="0">
                  <a:prstClr val="black">
                    <a:alpha val="68000"/>
                  </a:prst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kumimoji="1" lang="ja-JP" altLang="en-US" sz="4000" b="0" dirty="0">
                <a:solidFill>
                  <a:srgbClr val="FF33CC"/>
                </a:solidFill>
                <a:effectLst>
                  <a:outerShdw blurRad="50800" dist="88900" algn="tl" rotWithShape="0">
                    <a:prstClr val="black">
                      <a:alpha val="68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ユーアイ</a:t>
            </a:r>
            <a:r>
              <a:rPr kumimoji="1" lang="ja-JP" altLang="en-US" sz="4000" b="0" dirty="0" smtClean="0">
                <a:solidFill>
                  <a:srgbClr val="FF33CC"/>
                </a:solidFill>
                <a:effectLst>
                  <a:outerShdw blurRad="50800" dist="88900" algn="tl" rotWithShape="0">
                    <a:prstClr val="black">
                      <a:alpha val="68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健康</a:t>
            </a:r>
            <a:r>
              <a:rPr lang="ja-JP" altLang="en-US" sz="4000" dirty="0">
                <a:solidFill>
                  <a:srgbClr val="FF33CC"/>
                </a:solidFill>
                <a:effectLst>
                  <a:outerShdw blurRad="50800" dist="88900" algn="tl" rotWithShape="0">
                    <a:prstClr val="black">
                      <a:alpha val="68000"/>
                    </a:prst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講座</a:t>
            </a:r>
            <a:endParaRPr kumimoji="1" lang="en-US" altLang="ja-JP" sz="4000" dirty="0">
              <a:solidFill>
                <a:srgbClr val="FF33CC"/>
              </a:solidFill>
              <a:effectLst>
                <a:outerShdw blurRad="50800" dist="88900" algn="tl" rotWithShape="0">
                  <a:prstClr val="black">
                    <a:alpha val="68000"/>
                  </a:prst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テキスト ボックス 8"/>
          <p:cNvSpPr txBox="1"/>
          <p:nvPr/>
        </p:nvSpPr>
        <p:spPr>
          <a:xfrm>
            <a:off x="805653" y="2030323"/>
            <a:ext cx="5225516" cy="57384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>
                <a:solidFill>
                  <a:schemeClr val="accent1">
                    <a:lumMod val="50000"/>
                  </a:schemeClr>
                </a:solidFill>
                <a:latin typeface="AR悠々ゴシック体E" panose="040B0909000000000000" pitchFamily="49" charset="-128"/>
                <a:ea typeface="AR悠々ゴシック体E" panose="040B0909000000000000" pitchFamily="49" charset="-128"/>
              </a:rPr>
              <a:t>薬剤師による</a:t>
            </a:r>
            <a:r>
              <a:rPr kumimoji="1" lang="ja-JP" altLang="en-US" sz="1800" dirty="0">
                <a:solidFill>
                  <a:schemeClr val="accent1">
                    <a:lumMod val="50000"/>
                  </a:schemeClr>
                </a:solidFill>
                <a:latin typeface="AR悠々ゴシック体E" panose="040B0909000000000000" pitchFamily="49" charset="-128"/>
                <a:ea typeface="AR悠々ゴシック体E" panose="040B0909000000000000" pitchFamily="49" charset="-128"/>
              </a:rPr>
              <a:t>「健康プチ講座」</a:t>
            </a:r>
            <a:r>
              <a:rPr kumimoji="1" lang="ja-JP" altLang="en-US" sz="1400" dirty="0">
                <a:solidFill>
                  <a:schemeClr val="accent1">
                    <a:lumMod val="50000"/>
                  </a:schemeClr>
                </a:solidFill>
                <a:latin typeface="AR悠々ゴシック体E" panose="040B0909000000000000" pitchFamily="49" charset="-128"/>
                <a:ea typeface="AR悠々ゴシック体E" panose="040B0909000000000000" pitchFamily="49" charset="-128"/>
              </a:rPr>
              <a:t>を開催します！参加無料♪</a:t>
            </a:r>
            <a:endParaRPr kumimoji="1" lang="en-US" altLang="ja-JP" sz="1400" dirty="0">
              <a:solidFill>
                <a:schemeClr val="accent1">
                  <a:lumMod val="50000"/>
                </a:schemeClr>
              </a:solidFill>
              <a:latin typeface="AR悠々ゴシック体E" panose="040B0909000000000000" pitchFamily="49" charset="-128"/>
              <a:ea typeface="AR悠々ゴシック体E" panose="040B0909000000000000" pitchFamily="49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accent1">
                    <a:lumMod val="50000"/>
                  </a:schemeClr>
                </a:solidFill>
                <a:latin typeface="AR悠々ゴシック体E" panose="040B0909000000000000" pitchFamily="49" charset="-128"/>
                <a:ea typeface="AR悠々ゴシック体E" panose="040B0909000000000000" pitchFamily="49" charset="-128"/>
              </a:rPr>
              <a:t>処方箋をお持ちでない方も　お気軽にお越しください★</a:t>
            </a:r>
          </a:p>
        </p:txBody>
      </p:sp>
      <p:sp>
        <p:nvSpPr>
          <p:cNvPr id="7" name="テキスト ボックス 3"/>
          <p:cNvSpPr txBox="1"/>
          <p:nvPr/>
        </p:nvSpPr>
        <p:spPr>
          <a:xfrm>
            <a:off x="3318603" y="8630454"/>
            <a:ext cx="3178822" cy="1010306"/>
          </a:xfrm>
          <a:prstGeom prst="rect">
            <a:avLst/>
          </a:prstGeom>
          <a:pattFill prst="pct50">
            <a:fgClr>
              <a:srgbClr val="FFCCFF"/>
            </a:fgClr>
            <a:bgClr>
              <a:schemeClr val="bg1"/>
            </a:bgClr>
          </a:pattFill>
          <a:ln w="73025" cmpd="tri">
            <a:solidFill>
              <a:srgbClr val="FF505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 dirty="0" smtClean="0">
                <a:latin typeface="AR悠々ゴシック体E" panose="040B0909000000000000" pitchFamily="49" charset="-128"/>
                <a:ea typeface="AR悠々ゴシック体E" panose="040B0909000000000000" pitchFamily="49" charset="-128"/>
              </a:rPr>
              <a:t>場所：</a:t>
            </a:r>
            <a:r>
              <a:rPr kumimoji="1" lang="ja-JP" altLang="en-US" sz="1500" dirty="0" smtClean="0">
                <a:latin typeface="AR悠々ゴシック体E" panose="040B0909000000000000" pitchFamily="49" charset="-128"/>
                <a:ea typeface="AR悠々ゴシック体E" panose="040B0909000000000000" pitchFamily="49" charset="-128"/>
              </a:rPr>
              <a:t>ユーアイ</a:t>
            </a:r>
            <a:r>
              <a:rPr kumimoji="1" lang="ja-JP" altLang="en-US" sz="1500" dirty="0">
                <a:latin typeface="AR悠々ゴシック体E" panose="040B0909000000000000" pitchFamily="49" charset="-128"/>
                <a:ea typeface="AR悠々ゴシック体E" panose="040B0909000000000000" pitchFamily="49" charset="-128"/>
              </a:rPr>
              <a:t>薬局　</a:t>
            </a:r>
            <a:r>
              <a:rPr kumimoji="1" lang="ja-JP" altLang="en-US" sz="1500" dirty="0" smtClean="0">
                <a:latin typeface="AR悠々ゴシック体E" panose="040B0909000000000000" pitchFamily="49" charset="-128"/>
                <a:ea typeface="AR悠々ゴシック体E" panose="040B0909000000000000" pitchFamily="49" charset="-128"/>
              </a:rPr>
              <a:t>早稲田店</a:t>
            </a:r>
            <a:endParaRPr lang="en-US" altLang="ja-JP" sz="1500" dirty="0">
              <a:latin typeface="AR悠々ゴシック体E" panose="040B0909000000000000" pitchFamily="49" charset="-128"/>
              <a:ea typeface="AR悠々ゴシック体E" panose="040B0909000000000000" pitchFamily="49" charset="-128"/>
            </a:endParaRPr>
          </a:p>
          <a:p>
            <a:r>
              <a:rPr kumimoji="1" lang="ja-JP" altLang="en-US" sz="1500" dirty="0" smtClean="0">
                <a:latin typeface="AR悠々ゴシック体E" panose="040B0909000000000000" pitchFamily="49" charset="-128"/>
                <a:ea typeface="AR悠々ゴシック体E" panose="040B0909000000000000" pitchFamily="49" charset="-128"/>
              </a:rPr>
              <a:t>　　　新宿区</a:t>
            </a:r>
            <a:r>
              <a:rPr kumimoji="1" lang="ja-JP" altLang="en-US" sz="1500" dirty="0">
                <a:latin typeface="AR悠々ゴシック体E" panose="040B0909000000000000" pitchFamily="49" charset="-128"/>
                <a:ea typeface="AR悠々ゴシック体E" panose="040B0909000000000000" pitchFamily="49" charset="-128"/>
              </a:rPr>
              <a:t>馬場下町</a:t>
            </a:r>
            <a:r>
              <a:rPr kumimoji="1" lang="ja-JP" altLang="en-US" sz="1500" dirty="0" smtClean="0">
                <a:latin typeface="AR悠々ゴシック体E" panose="040B0909000000000000" pitchFamily="49" charset="-128"/>
                <a:ea typeface="AR悠々ゴシック体E" panose="040B0909000000000000" pitchFamily="49" charset="-128"/>
              </a:rPr>
              <a:t>６２－１３</a:t>
            </a:r>
            <a:endParaRPr lang="en-US" altLang="ja-JP" sz="1500" dirty="0">
              <a:latin typeface="AR悠々ゴシック体E" panose="040B0909000000000000" pitchFamily="49" charset="-128"/>
              <a:ea typeface="AR悠々ゴシック体E" panose="040B0909000000000000" pitchFamily="49" charset="-128"/>
            </a:endParaRPr>
          </a:p>
          <a:p>
            <a:r>
              <a:rPr kumimoji="1" lang="ja-JP" altLang="en-US" sz="800" dirty="0" smtClean="0">
                <a:latin typeface="AR悠々ゴシック体E" panose="040B0909000000000000" pitchFamily="49" charset="-128"/>
                <a:ea typeface="AR悠々ゴシック体E" panose="040B0909000000000000" pitchFamily="49" charset="-128"/>
              </a:rPr>
              <a:t>　　</a:t>
            </a:r>
            <a:endParaRPr kumimoji="1" lang="en-US" altLang="ja-JP" sz="800" dirty="0" smtClean="0">
              <a:latin typeface="AR悠々ゴシック体E" panose="040B0909000000000000" pitchFamily="49" charset="-128"/>
              <a:ea typeface="AR悠々ゴシック体E" panose="040B0909000000000000" pitchFamily="49" charset="-128"/>
            </a:endParaRPr>
          </a:p>
          <a:p>
            <a:r>
              <a:rPr lang="ja-JP" altLang="en-US" sz="1500" dirty="0" smtClean="0">
                <a:latin typeface="AR悠々ゴシック体E" panose="040B0909000000000000" pitchFamily="49" charset="-128"/>
                <a:ea typeface="AR悠々ゴシック体E" panose="040B0909000000000000" pitchFamily="49" charset="-128"/>
              </a:rPr>
              <a:t>電話：０３－５２８７－１０４２</a:t>
            </a:r>
            <a:endParaRPr kumimoji="1" lang="en-US" altLang="ja-JP" sz="1500" dirty="0">
              <a:latin typeface="AR悠々ゴシック体E" panose="040B0909000000000000" pitchFamily="49" charset="-128"/>
              <a:ea typeface="AR悠々ゴシック体E" panose="040B0909000000000000" pitchFamily="49" charset="-128"/>
            </a:endParaRPr>
          </a:p>
          <a:p>
            <a:endParaRPr kumimoji="1" lang="en-US" altLang="ja-JP" sz="1800" dirty="0">
              <a:latin typeface="AR悠々ゴシック体E" panose="040B0909000000000000" pitchFamily="49" charset="-128"/>
              <a:ea typeface="AR悠々ゴシック体E" panose="040B0909000000000000" pitchFamily="49" charset="-128"/>
            </a:endParaRPr>
          </a:p>
        </p:txBody>
      </p:sp>
      <p:sp>
        <p:nvSpPr>
          <p:cNvPr id="8" name="テキスト ボックス 9"/>
          <p:cNvSpPr txBox="1"/>
          <p:nvPr/>
        </p:nvSpPr>
        <p:spPr>
          <a:xfrm>
            <a:off x="713561" y="2717486"/>
            <a:ext cx="2628900" cy="390525"/>
          </a:xfrm>
          <a:prstGeom prst="rect">
            <a:avLst/>
          </a:prstGeom>
          <a:solidFill>
            <a:srgbClr val="FFCCFF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第１回　</a:t>
            </a:r>
            <a:r>
              <a:rPr kumimoji="1" lang="en-US" altLang="ja-JP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kumimoji="1"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en-US" altLang="ja-JP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5</a:t>
            </a:r>
            <a:r>
              <a:rPr kumimoji="1"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日（土）</a:t>
            </a:r>
            <a:endParaRPr kumimoji="1" lang="en-US" altLang="ja-JP" sz="1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endParaRPr kumimoji="1" lang="ja-JP" altLang="en-US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9" name="テキスト ボックス 10"/>
          <p:cNvSpPr txBox="1"/>
          <p:nvPr/>
        </p:nvSpPr>
        <p:spPr>
          <a:xfrm>
            <a:off x="735884" y="3681042"/>
            <a:ext cx="2647949" cy="390525"/>
          </a:xfrm>
          <a:prstGeom prst="rect">
            <a:avLst/>
          </a:prstGeom>
          <a:solidFill>
            <a:srgbClr val="FFCCFF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kumimoji="1" lang="en-US" altLang="ja-JP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</a:t>
            </a:r>
            <a:r>
              <a:rPr kumimoji="1"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　</a:t>
            </a:r>
            <a:r>
              <a:rPr kumimoji="1" lang="en-US" altLang="ja-JP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kumimoji="1"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en-US" altLang="ja-JP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12</a:t>
            </a:r>
            <a:r>
              <a:rPr kumimoji="1"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日（土）</a:t>
            </a:r>
            <a:endParaRPr kumimoji="1" lang="en-US" altLang="ja-JP" sz="1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endParaRPr kumimoji="1" lang="ja-JP" altLang="en-US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0" name="テキスト ボックス 11"/>
          <p:cNvSpPr txBox="1"/>
          <p:nvPr/>
        </p:nvSpPr>
        <p:spPr>
          <a:xfrm>
            <a:off x="771157" y="5133420"/>
            <a:ext cx="2647949" cy="390525"/>
          </a:xfrm>
          <a:prstGeom prst="rect">
            <a:avLst/>
          </a:prstGeom>
          <a:solidFill>
            <a:srgbClr val="FFCCFF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第</a:t>
            </a:r>
            <a:r>
              <a:rPr kumimoji="1" lang="en-US" altLang="ja-JP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</a:t>
            </a:r>
            <a:r>
              <a:rPr kumimoji="1"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回　</a:t>
            </a:r>
            <a:r>
              <a:rPr kumimoji="1" lang="en-US" altLang="ja-JP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10</a:t>
            </a:r>
            <a:r>
              <a:rPr kumimoji="1"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</a:t>
            </a:r>
            <a:r>
              <a:rPr kumimoji="1" lang="en-US" altLang="ja-JP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19</a:t>
            </a:r>
            <a:r>
              <a:rPr kumimoji="1"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日（土）</a:t>
            </a:r>
            <a:endParaRPr kumimoji="1" lang="en-US" altLang="ja-JP" sz="1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endParaRPr kumimoji="1" lang="ja-JP" altLang="en-US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1" name="テキスト ボックス 14"/>
          <p:cNvSpPr txBox="1"/>
          <p:nvPr/>
        </p:nvSpPr>
        <p:spPr>
          <a:xfrm>
            <a:off x="972958" y="3157848"/>
            <a:ext cx="5018919" cy="36355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実</a:t>
            </a:r>
            <a:r>
              <a:rPr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り</a:t>
            </a:r>
            <a:r>
              <a:rPr kumimoji="1"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</a:t>
            </a:r>
            <a:r>
              <a:rPr kumimoji="1"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秋　　　　</a:t>
            </a:r>
            <a:r>
              <a:rPr kumimoji="1"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旬</a:t>
            </a:r>
            <a:r>
              <a:rPr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の食材で肌ケア</a:t>
            </a:r>
            <a:r>
              <a:rPr kumimoji="1"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  <a:endParaRPr kumimoji="1" lang="en-US" altLang="ja-JP" sz="1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ja-JP" altLang="en-US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2" name="テキスト ボックス 15"/>
          <p:cNvSpPr txBox="1"/>
          <p:nvPr/>
        </p:nvSpPr>
        <p:spPr>
          <a:xfrm>
            <a:off x="974686" y="4170504"/>
            <a:ext cx="5017191" cy="63411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運動</a:t>
            </a:r>
            <a:r>
              <a:rPr kumimoji="1"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の</a:t>
            </a:r>
            <a:r>
              <a:rPr kumimoji="1"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秋　　　　</a:t>
            </a:r>
            <a:r>
              <a:rPr kumimoji="1"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一緒に</a:t>
            </a:r>
            <a:r>
              <a:rPr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体を動かして</a:t>
            </a:r>
            <a:endParaRPr lang="en-US" altLang="ja-JP" sz="1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 　ロコモ対策</a:t>
            </a:r>
            <a:r>
              <a:rPr kumimoji="1"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！</a:t>
            </a:r>
            <a:endParaRPr kumimoji="1" lang="en-US" altLang="ja-JP" sz="1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ja-JP" altLang="en-US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3" name="テキスト ボックス 16"/>
          <p:cNvSpPr txBox="1"/>
          <p:nvPr/>
        </p:nvSpPr>
        <p:spPr>
          <a:xfrm>
            <a:off x="974686" y="5598049"/>
            <a:ext cx="5233092" cy="69212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行楽の秋　 　　　健康に出かけられるように</a:t>
            </a:r>
            <a:endParaRPr lang="en-US" altLang="ja-JP" sz="18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ja-JP" altLang="en-US" sz="1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 　　　　　　　　骨を丈夫に保とう！</a:t>
            </a:r>
            <a:endParaRPr lang="en-US" altLang="ja-JP" sz="1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4" name="テキスト ボックス 17"/>
          <p:cNvSpPr txBox="1"/>
          <p:nvPr/>
        </p:nvSpPr>
        <p:spPr>
          <a:xfrm>
            <a:off x="3418411" y="2714818"/>
            <a:ext cx="1847849" cy="36355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14</a:t>
            </a:r>
            <a:r>
              <a:rPr kumimoji="1" lang="ja-JP" altLang="en-US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kumimoji="1" lang="en-US" altLang="ja-JP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kumimoji="1" lang="ja-JP" altLang="en-US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kumimoji="1" lang="en-US" altLang="ja-JP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15</a:t>
            </a:r>
            <a:r>
              <a:rPr kumimoji="1" lang="ja-JP" altLang="en-US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kumimoji="1" lang="en-US" altLang="ja-JP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00</a:t>
            </a:r>
            <a:endParaRPr kumimoji="1" lang="ja-JP" altLang="en-US" sz="2000" dirty="0">
              <a:solidFill>
                <a:srgbClr val="FF33CC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5" name="テキスト ボックス 18"/>
          <p:cNvSpPr txBox="1"/>
          <p:nvPr/>
        </p:nvSpPr>
        <p:spPr>
          <a:xfrm>
            <a:off x="3510089" y="3668231"/>
            <a:ext cx="1847849" cy="36355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14</a:t>
            </a:r>
            <a:r>
              <a:rPr kumimoji="1" lang="ja-JP" altLang="en-US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kumimoji="1" lang="en-US" altLang="ja-JP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kumimoji="1" lang="ja-JP" altLang="en-US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kumimoji="1" lang="en-US" altLang="ja-JP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15</a:t>
            </a:r>
            <a:r>
              <a:rPr kumimoji="1" lang="ja-JP" altLang="en-US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kumimoji="1" lang="en-US" altLang="ja-JP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00</a:t>
            </a:r>
            <a:endParaRPr kumimoji="1" lang="ja-JP" altLang="en-US" sz="2000" dirty="0">
              <a:solidFill>
                <a:srgbClr val="FF33CC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6" name="テキスト ボックス 19"/>
          <p:cNvSpPr txBox="1"/>
          <p:nvPr/>
        </p:nvSpPr>
        <p:spPr>
          <a:xfrm>
            <a:off x="3517689" y="5165912"/>
            <a:ext cx="1847849" cy="36355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14</a:t>
            </a:r>
            <a:r>
              <a:rPr kumimoji="1" lang="ja-JP" altLang="en-US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kumimoji="1" lang="en-US" altLang="ja-JP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30</a:t>
            </a:r>
            <a:r>
              <a:rPr kumimoji="1" lang="ja-JP" altLang="en-US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～</a:t>
            </a:r>
            <a:r>
              <a:rPr kumimoji="1" lang="en-US" altLang="ja-JP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15</a:t>
            </a:r>
            <a:r>
              <a:rPr kumimoji="1" lang="ja-JP" altLang="en-US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：</a:t>
            </a:r>
            <a:r>
              <a:rPr kumimoji="1" lang="en-US" altLang="ja-JP" sz="1600" dirty="0">
                <a:solidFill>
                  <a:srgbClr val="FF33CC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00</a:t>
            </a:r>
            <a:endParaRPr kumimoji="1" lang="ja-JP" altLang="en-US" sz="2000" dirty="0">
              <a:solidFill>
                <a:srgbClr val="FF33CC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51" t="60272" r="2999" b="25806"/>
          <a:stretch/>
        </p:blipFill>
        <p:spPr>
          <a:xfrm rot="16200000">
            <a:off x="2095131" y="4156090"/>
            <a:ext cx="519238" cy="519238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35" y="8131095"/>
            <a:ext cx="2750786" cy="160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294" y="4009629"/>
            <a:ext cx="1240221" cy="979859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040" y="5161876"/>
            <a:ext cx="1031475" cy="1031475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7396" y="2776169"/>
            <a:ext cx="1203443" cy="911683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51" t="60272" r="2999" b="25806"/>
          <a:stretch/>
        </p:blipFill>
        <p:spPr>
          <a:xfrm rot="16200000">
            <a:off x="2095130" y="3130175"/>
            <a:ext cx="519238" cy="519238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51" t="60272" r="2999" b="25806"/>
          <a:stretch/>
        </p:blipFill>
        <p:spPr>
          <a:xfrm rot="16200000">
            <a:off x="2112885" y="5588035"/>
            <a:ext cx="519238" cy="519238"/>
          </a:xfrm>
          <a:prstGeom prst="rect">
            <a:avLst/>
          </a:prstGeom>
        </p:spPr>
      </p:pic>
      <p:sp>
        <p:nvSpPr>
          <p:cNvPr id="27" name="円形吹き出し 26"/>
          <p:cNvSpPr/>
          <p:nvPr/>
        </p:nvSpPr>
        <p:spPr>
          <a:xfrm>
            <a:off x="5740778" y="6712741"/>
            <a:ext cx="938127" cy="637288"/>
          </a:xfrm>
          <a:prstGeom prst="wedgeEllipseCallout">
            <a:avLst>
              <a:gd name="adj1" fmla="val -19920"/>
              <a:gd name="adj2" fmla="val 67447"/>
            </a:avLst>
          </a:prstGeom>
          <a:solidFill>
            <a:srgbClr val="FFC000"/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円形吹き出し 28"/>
          <p:cNvSpPr/>
          <p:nvPr/>
        </p:nvSpPr>
        <p:spPr>
          <a:xfrm>
            <a:off x="4896475" y="6172424"/>
            <a:ext cx="938127" cy="637288"/>
          </a:xfrm>
          <a:prstGeom prst="wedgeEllipseCallout">
            <a:avLst>
              <a:gd name="adj1" fmla="val -3853"/>
              <a:gd name="adj2" fmla="val 70600"/>
            </a:avLst>
          </a:prstGeom>
          <a:solidFill>
            <a:srgbClr val="FFC000"/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845672" y="6758301"/>
            <a:ext cx="910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キッズ</a:t>
            </a:r>
            <a:endParaRPr kumimoji="1" lang="en-US" altLang="ja-JP" sz="1400" dirty="0" smtClean="0"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  <a:p>
            <a:r>
              <a:rPr kumimoji="1" lang="ja-JP" altLang="en-US" sz="1400" dirty="0" smtClean="0"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コーナー</a:t>
            </a:r>
            <a:endParaRPr kumimoji="1" lang="ja-JP" altLang="en-US" sz="1400" dirty="0"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992898" y="6214216"/>
            <a:ext cx="910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測定</a:t>
            </a:r>
            <a:endParaRPr kumimoji="1" lang="en-US" altLang="ja-JP" sz="1400" dirty="0" smtClean="0"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  <a:p>
            <a:r>
              <a:rPr kumimoji="1" lang="ja-JP" altLang="en-US" sz="1400" dirty="0" smtClean="0"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コーナー</a:t>
            </a:r>
            <a:endParaRPr kumimoji="1" lang="ja-JP" altLang="en-US" sz="1400" dirty="0"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</p:txBody>
      </p:sp>
      <p:sp>
        <p:nvSpPr>
          <p:cNvPr id="30" name="円形吹き出し 29"/>
          <p:cNvSpPr/>
          <p:nvPr/>
        </p:nvSpPr>
        <p:spPr>
          <a:xfrm>
            <a:off x="3398208" y="6265664"/>
            <a:ext cx="1337519" cy="651515"/>
          </a:xfrm>
          <a:prstGeom prst="wedgeEllipseCallout">
            <a:avLst>
              <a:gd name="adj1" fmla="val 43186"/>
              <a:gd name="adj2" fmla="val 62820"/>
            </a:avLst>
          </a:prstGeom>
          <a:solidFill>
            <a:srgbClr val="FFC000"/>
          </a:solidFill>
          <a:ln w="1905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504425" y="6322699"/>
            <a:ext cx="1231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マッサージ・</a:t>
            </a:r>
            <a:endParaRPr kumimoji="1" lang="en-US" altLang="ja-JP" sz="1400" dirty="0" smtClean="0"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  <a:p>
            <a:r>
              <a:rPr kumimoji="1" lang="ja-JP" altLang="en-US" sz="1400" dirty="0" smtClean="0"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足湯コーナー</a:t>
            </a:r>
            <a:endParaRPr kumimoji="1" lang="ja-JP" altLang="en-US" sz="1400" dirty="0"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01" y="6286311"/>
            <a:ext cx="2685729" cy="1783260"/>
          </a:xfrm>
          <a:prstGeom prst="rect">
            <a:avLst/>
          </a:prstGeom>
        </p:spPr>
      </p:pic>
      <p:sp>
        <p:nvSpPr>
          <p:cNvPr id="32" name="大波 31"/>
          <p:cNvSpPr/>
          <p:nvPr/>
        </p:nvSpPr>
        <p:spPr>
          <a:xfrm rot="186410">
            <a:off x="1509216" y="7541790"/>
            <a:ext cx="2400338" cy="913617"/>
          </a:xfrm>
          <a:prstGeom prst="wave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 rot="511440">
            <a:off x="1619860" y="7751537"/>
            <a:ext cx="2339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solidFill>
                  <a:srgbClr val="FFFFFF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広くてキレイになった店舗で</a:t>
            </a:r>
            <a:endParaRPr kumimoji="1" lang="en-US" altLang="ja-JP" sz="1400" dirty="0" smtClean="0">
              <a:solidFill>
                <a:srgbClr val="FFFFFF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  <a:p>
            <a:r>
              <a:rPr lang="ja-JP" altLang="en-US" sz="1400" dirty="0" smtClean="0">
                <a:solidFill>
                  <a:srgbClr val="FFFFFF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お</a:t>
            </a:r>
            <a:r>
              <a:rPr lang="ja-JP" altLang="en-US" sz="1400" dirty="0">
                <a:solidFill>
                  <a:srgbClr val="FFFFFF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待</a:t>
            </a:r>
            <a:r>
              <a:rPr lang="ja-JP" altLang="en-US" sz="1400" dirty="0" smtClean="0">
                <a:solidFill>
                  <a:srgbClr val="FFFFFF"/>
                </a:solidFill>
                <a:latin typeface="AR P悠々ゴシック体E" panose="040B0900000000000000" pitchFamily="50" charset="-128"/>
                <a:ea typeface="AR P悠々ゴシック体E" panose="040B0900000000000000" pitchFamily="50" charset="-128"/>
              </a:rPr>
              <a:t>ちしております♪</a:t>
            </a:r>
            <a:endParaRPr kumimoji="1" lang="ja-JP" altLang="en-US" sz="1400" dirty="0">
              <a:solidFill>
                <a:srgbClr val="FFFFFF"/>
              </a:solidFill>
              <a:latin typeface="AR P悠々ゴシック体E" panose="040B0900000000000000" pitchFamily="50" charset="-128"/>
              <a:ea typeface="AR P悠々ゴシック体E" panose="040B0900000000000000" pitchFamily="50" charset="-128"/>
            </a:endParaRPr>
          </a:p>
        </p:txBody>
      </p:sp>
      <p:sp>
        <p:nvSpPr>
          <p:cNvPr id="35" name="テキスト ボックス 8"/>
          <p:cNvSpPr txBox="1"/>
          <p:nvPr/>
        </p:nvSpPr>
        <p:spPr>
          <a:xfrm>
            <a:off x="222548" y="4742501"/>
            <a:ext cx="5225516" cy="29198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1400" dirty="0" smtClean="0">
                <a:solidFill>
                  <a:schemeClr val="accent1">
                    <a:lumMod val="50000"/>
                  </a:schemeClr>
                </a:solidFill>
                <a:latin typeface="AR悠々ゴシック体E" panose="040B0909000000000000" pitchFamily="49" charset="-128"/>
                <a:ea typeface="AR悠々ゴシック体E" panose="040B0909000000000000" pitchFamily="49" charset="-128"/>
              </a:rPr>
              <a:t>※</a:t>
            </a:r>
            <a:r>
              <a:rPr kumimoji="1" lang="ja-JP" altLang="en-US" sz="1400" dirty="0" smtClean="0">
                <a:solidFill>
                  <a:schemeClr val="accent1">
                    <a:lumMod val="50000"/>
                  </a:schemeClr>
                </a:solidFill>
                <a:latin typeface="AR悠々ゴシック体E" panose="040B0909000000000000" pitchFamily="49" charset="-128"/>
                <a:ea typeface="AR悠々ゴシック体E" panose="040B0909000000000000" pitchFamily="49" charset="-128"/>
              </a:rPr>
              <a:t>動きやすい服装でお越しください</a:t>
            </a:r>
            <a:endParaRPr kumimoji="1" lang="ja-JP" altLang="en-US" sz="1400" dirty="0">
              <a:solidFill>
                <a:schemeClr val="accent1">
                  <a:lumMod val="50000"/>
                </a:schemeClr>
              </a:solidFill>
              <a:latin typeface="AR悠々ゴシック体E" panose="040B0909000000000000" pitchFamily="49" charset="-128"/>
              <a:ea typeface="AR悠々ゴシック体E" panose="04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9346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665</TotalTime>
  <Words>88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P悠々ゴシック体E</vt:lpstr>
      <vt:lpstr>AR悠々ゴシック体E</vt:lpstr>
      <vt:lpstr>HGP創英角ﾎﾟｯﾌﾟ体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近隣薬局のご案内</dc:title>
  <dc:creator>Tsuchiya Takahiro</dc:creator>
  <cp:lastModifiedBy>Yuai Waseda</cp:lastModifiedBy>
  <cp:revision>67</cp:revision>
  <cp:lastPrinted>2019-10-01T05:23:30Z</cp:lastPrinted>
  <dcterms:created xsi:type="dcterms:W3CDTF">2018-03-26T01:30:51Z</dcterms:created>
  <dcterms:modified xsi:type="dcterms:W3CDTF">2019-10-01T08:15:51Z</dcterms:modified>
</cp:coreProperties>
</file>